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1" r:id="rId2"/>
    <p:sldId id="329" r:id="rId3"/>
    <p:sldId id="330" r:id="rId4"/>
    <p:sldId id="331" r:id="rId5"/>
  </p:sldIdLst>
  <p:sldSz cx="12192000" cy="6858000"/>
  <p:notesSz cx="9926638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701" autoAdjust="0"/>
    <p:restoredTop sz="80034" autoAdjust="0"/>
  </p:normalViewPr>
  <p:slideViewPr>
    <p:cSldViewPr>
      <p:cViewPr varScale="1">
        <p:scale>
          <a:sx n="65" d="100"/>
          <a:sy n="65" d="100"/>
        </p:scale>
        <p:origin x="656" y="5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4448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511" y="0"/>
            <a:ext cx="4301543" cy="344488"/>
          </a:xfrm>
          <a:prstGeom prst="rect">
            <a:avLst/>
          </a:prstGeom>
        </p:spPr>
        <p:txBody>
          <a:bodyPr vert="horz" lIns="80275" tIns="40138" rIns="80275" bIns="40138" rtlCol="0"/>
          <a:lstStyle>
            <a:lvl1pPr algn="r">
              <a:defRPr sz="1100"/>
            </a:lvl1pPr>
          </a:lstStyle>
          <a:p>
            <a:fld id="{725D7DB3-A039-4014-ADAC-94B8278B20EC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513514"/>
            <a:ext cx="4301543" cy="34448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l">
              <a:defRPr sz="11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511" y="6513514"/>
            <a:ext cx="4301543" cy="344487"/>
          </a:xfrm>
          <a:prstGeom prst="rect">
            <a:avLst/>
          </a:prstGeom>
        </p:spPr>
        <p:txBody>
          <a:bodyPr vert="horz" lIns="80275" tIns="40138" rIns="80275" bIns="40138" rtlCol="0" anchor="b"/>
          <a:lstStyle>
            <a:lvl1pPr algn="r">
              <a:defRPr sz="1100"/>
            </a:lvl1pPr>
          </a:lstStyle>
          <a:p>
            <a:fld id="{24CDC0AB-4270-4C52-BAC3-807B480D2A2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444884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125" cy="3443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926" y="0"/>
            <a:ext cx="4302125" cy="34434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2CECE-DECD-40DE-ACAB-7B9C8F917F9F}" type="datetimeFigureOut">
              <a:rPr lang="de-DE" smtClean="0"/>
              <a:t>07.10.2026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06713" y="857250"/>
            <a:ext cx="4113212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188" y="3300874"/>
            <a:ext cx="7942262" cy="270027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513659"/>
            <a:ext cx="4302125" cy="344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926" y="6513659"/>
            <a:ext cx="4302125" cy="344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0F6C0D-29BE-40D0-90B6-3CEC5455212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74613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0F6C0D-29BE-40D0-90B6-3CEC5455212C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9494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AC689-B0AF-4480-8081-9D1A47701D2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756219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AC689-B0AF-4480-8081-9D1A47701D27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467828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AAC689-B0AF-4480-8081-9D1A47701D27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86497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573F6D59-6B1D-458F-AA10-DC440FB6A4E1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34000"/>
            <a:ext cx="12192000" cy="324485"/>
          </a:xfrm>
          <a:custGeom>
            <a:avLst/>
            <a:gdLst/>
            <a:ahLst/>
            <a:cxnLst/>
            <a:rect l="l" t="t" r="r" b="b"/>
            <a:pathLst>
              <a:path w="12192000" h="324484">
                <a:moveTo>
                  <a:pt x="12192000" y="0"/>
                </a:moveTo>
                <a:lnTo>
                  <a:pt x="0" y="0"/>
                </a:lnTo>
                <a:lnTo>
                  <a:pt x="0" y="324002"/>
                </a:lnTo>
                <a:lnTo>
                  <a:pt x="12192000" y="3240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6236"/>
            <a:ext cx="12186285" cy="0"/>
          </a:xfrm>
          <a:custGeom>
            <a:avLst/>
            <a:gdLst/>
            <a:ahLst/>
            <a:cxnLst/>
            <a:rect l="l" t="t" r="r" b="b"/>
            <a:pathLst>
              <a:path w="12186285">
                <a:moveTo>
                  <a:pt x="0" y="0"/>
                </a:moveTo>
                <a:lnTo>
                  <a:pt x="12185782" y="0"/>
                </a:lnTo>
              </a:path>
            </a:pathLst>
          </a:custGeom>
          <a:ln w="12693">
            <a:solidFill>
              <a:srgbClr val="0030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06896"/>
            <a:ext cx="1200912" cy="2560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3847" y="137160"/>
            <a:ext cx="1819655" cy="609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2C5DFD04-D385-40F7-AD44-D04344A206C9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34000"/>
            <a:ext cx="12192000" cy="324485"/>
          </a:xfrm>
          <a:custGeom>
            <a:avLst/>
            <a:gdLst/>
            <a:ahLst/>
            <a:cxnLst/>
            <a:rect l="l" t="t" r="r" b="b"/>
            <a:pathLst>
              <a:path w="12192000" h="324484">
                <a:moveTo>
                  <a:pt x="12192000" y="0"/>
                </a:moveTo>
                <a:lnTo>
                  <a:pt x="0" y="0"/>
                </a:lnTo>
                <a:lnTo>
                  <a:pt x="0" y="323999"/>
                </a:lnTo>
                <a:lnTo>
                  <a:pt x="12192000" y="323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623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1"/>
                </a:lnTo>
              </a:path>
            </a:pathLst>
          </a:custGeom>
          <a:ln w="12700">
            <a:solidFill>
              <a:srgbClr val="0030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06896"/>
            <a:ext cx="1200912" cy="2560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3847" y="137160"/>
            <a:ext cx="1819655" cy="609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B9C0DE40-D57B-45AE-8FB5-9372072F0458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34000"/>
            <a:ext cx="12192000" cy="324485"/>
          </a:xfrm>
          <a:custGeom>
            <a:avLst/>
            <a:gdLst/>
            <a:ahLst/>
            <a:cxnLst/>
            <a:rect l="l" t="t" r="r" b="b"/>
            <a:pathLst>
              <a:path w="12192000" h="324484">
                <a:moveTo>
                  <a:pt x="12192000" y="0"/>
                </a:moveTo>
                <a:lnTo>
                  <a:pt x="0" y="0"/>
                </a:lnTo>
                <a:lnTo>
                  <a:pt x="0" y="323999"/>
                </a:lnTo>
                <a:lnTo>
                  <a:pt x="12192000" y="323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0" y="886236"/>
            <a:ext cx="12192000" cy="0"/>
          </a:xfrm>
          <a:custGeom>
            <a:avLst/>
            <a:gdLst/>
            <a:ahLst/>
            <a:cxnLst/>
            <a:rect l="l" t="t" r="r" b="b"/>
            <a:pathLst>
              <a:path w="12192000">
                <a:moveTo>
                  <a:pt x="0" y="0"/>
                </a:moveTo>
                <a:lnTo>
                  <a:pt x="12192000" y="1"/>
                </a:lnTo>
              </a:path>
            </a:pathLst>
          </a:custGeom>
          <a:ln w="12700">
            <a:solidFill>
              <a:srgbClr val="00306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bg object 1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6406896"/>
            <a:ext cx="1200912" cy="256031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13847" y="137160"/>
            <a:ext cx="1819655" cy="6096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11D9654D-8EC5-49A4-8FC1-423A1AC8F6E1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95" y="1"/>
            <a:ext cx="12186104" cy="5312976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2946" y="4457999"/>
            <a:ext cx="12189460" cy="2400300"/>
          </a:xfrm>
          <a:custGeom>
            <a:avLst/>
            <a:gdLst/>
            <a:ahLst/>
            <a:cxnLst/>
            <a:rect l="l" t="t" r="r" b="b"/>
            <a:pathLst>
              <a:path w="12189460" h="2400300">
                <a:moveTo>
                  <a:pt x="0" y="0"/>
                </a:moveTo>
                <a:lnTo>
                  <a:pt x="12189053" y="0"/>
                </a:lnTo>
                <a:lnTo>
                  <a:pt x="12189053" y="2400000"/>
                </a:lnTo>
                <a:lnTo>
                  <a:pt x="0" y="2400000"/>
                </a:lnTo>
                <a:lnTo>
                  <a:pt x="0" y="0"/>
                </a:lnTo>
                <a:close/>
              </a:path>
            </a:pathLst>
          </a:custGeom>
          <a:solidFill>
            <a:srgbClr val="003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5897" y="4143063"/>
            <a:ext cx="2369185" cy="626745"/>
          </a:xfrm>
          <a:custGeom>
            <a:avLst/>
            <a:gdLst/>
            <a:ahLst/>
            <a:cxnLst/>
            <a:rect l="l" t="t" r="r" b="b"/>
            <a:pathLst>
              <a:path w="2369185" h="626745">
                <a:moveTo>
                  <a:pt x="2368642" y="0"/>
                </a:moveTo>
                <a:lnTo>
                  <a:pt x="1698426" y="0"/>
                </a:lnTo>
                <a:lnTo>
                  <a:pt x="1698426" y="713"/>
                </a:lnTo>
                <a:lnTo>
                  <a:pt x="0" y="713"/>
                </a:lnTo>
                <a:lnTo>
                  <a:pt x="0" y="626373"/>
                </a:lnTo>
                <a:lnTo>
                  <a:pt x="130585" y="626411"/>
                </a:lnTo>
                <a:lnTo>
                  <a:pt x="1817859" y="624569"/>
                </a:lnTo>
                <a:lnTo>
                  <a:pt x="1867739" y="620007"/>
                </a:lnTo>
                <a:lnTo>
                  <a:pt x="1906803" y="608525"/>
                </a:lnTo>
                <a:lnTo>
                  <a:pt x="1947446" y="584720"/>
                </a:lnTo>
                <a:lnTo>
                  <a:pt x="1995017" y="535424"/>
                </a:lnTo>
                <a:lnTo>
                  <a:pt x="2022061" y="499466"/>
                </a:lnTo>
                <a:lnTo>
                  <a:pt x="2368642" y="205"/>
                </a:lnTo>
                <a:lnTo>
                  <a:pt x="2368642" y="0"/>
                </a:lnTo>
                <a:close/>
              </a:path>
              <a:path w="2369185" h="626745">
                <a:moveTo>
                  <a:pt x="1817859" y="624569"/>
                </a:moveTo>
                <a:lnTo>
                  <a:pt x="1768244" y="624569"/>
                </a:lnTo>
                <a:lnTo>
                  <a:pt x="1769594" y="624619"/>
                </a:lnTo>
                <a:lnTo>
                  <a:pt x="1764110" y="624728"/>
                </a:lnTo>
                <a:lnTo>
                  <a:pt x="1772226" y="624838"/>
                </a:lnTo>
                <a:lnTo>
                  <a:pt x="1814373" y="624888"/>
                </a:lnTo>
                <a:lnTo>
                  <a:pt x="1817859" y="624569"/>
                </a:lnTo>
                <a:close/>
              </a:path>
            </a:pathLst>
          </a:custGeom>
          <a:solidFill>
            <a:srgbClr val="E91D29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903207" y="5562600"/>
            <a:ext cx="3041904" cy="1143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DCDEB6A9-D77C-4792-8330-DEC505F5A232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369332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27699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246221"/>
          </a:xfrm>
          <a:prstGeom prst="rect">
            <a:avLst/>
          </a:prstGeom>
        </p:spPr>
        <p:txBody>
          <a:bodyPr/>
          <a:lstStyle/>
          <a:p>
            <a:fld id="{F790D9AF-4817-4189-A54B-DC08F0155591}" type="datetime1">
              <a:rPr lang="de-DE" smtClean="0">
                <a:solidFill>
                  <a:prstClr val="black">
                    <a:tint val="75000"/>
                  </a:prstClr>
                </a:solidFill>
              </a:rPr>
              <a:t>07.10.2026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230832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169277"/>
          </a:xfrm>
          <a:prstGeom prst="rect">
            <a:avLst/>
          </a:prstGeom>
        </p:spPr>
        <p:txBody>
          <a:bodyPr/>
          <a:lstStyle/>
          <a:p>
            <a:fld id="{D11604D8-B63C-4F38-AB35-E14651F96A9C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‹Nr.›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27752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609601" y="819547"/>
            <a:ext cx="4011084" cy="615553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190821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21544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2FFAD3-4906-4D65-9993-25163D1FDB30}" type="datetime1">
              <a:rPr lang="de-DE" smtClean="0"/>
              <a:t>07.10.2026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1465437" y="6450849"/>
            <a:ext cx="5172075" cy="230832"/>
          </a:xfrm>
        </p:spPr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11714858" y="6621297"/>
            <a:ext cx="228600" cy="338554"/>
          </a:xfrm>
        </p:spPr>
        <p:txBody>
          <a:bodyPr/>
          <a:lstStyle/>
          <a:p>
            <a:fld id="{F339BCDA-5CF7-4C87-BD43-1802ADF3660C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13764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534000"/>
            <a:ext cx="12192000" cy="324485"/>
          </a:xfrm>
          <a:custGeom>
            <a:avLst/>
            <a:gdLst/>
            <a:ahLst/>
            <a:cxnLst/>
            <a:rect l="l" t="t" r="r" b="b"/>
            <a:pathLst>
              <a:path w="12192000" h="324484">
                <a:moveTo>
                  <a:pt x="12192000" y="0"/>
                </a:moveTo>
                <a:lnTo>
                  <a:pt x="0" y="0"/>
                </a:lnTo>
                <a:lnTo>
                  <a:pt x="0" y="323999"/>
                </a:lnTo>
                <a:lnTo>
                  <a:pt x="12192000" y="323999"/>
                </a:lnTo>
                <a:lnTo>
                  <a:pt x="12192000" y="0"/>
                </a:lnTo>
                <a:close/>
              </a:path>
            </a:pathLst>
          </a:custGeom>
          <a:solidFill>
            <a:srgbClr val="00306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31949" y="407923"/>
            <a:ext cx="11328100" cy="3911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91501" y="1878883"/>
            <a:ext cx="9430385" cy="40379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1465437" y="6450849"/>
            <a:ext cx="5172075" cy="2133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" b="1" i="0">
                <a:solidFill>
                  <a:srgbClr val="003063"/>
                </a:solidFill>
                <a:latin typeface="Arial"/>
                <a:cs typeface="Arial"/>
              </a:defRPr>
            </a:lvl1pPr>
          </a:lstStyle>
          <a:p>
            <a:pPr>
              <a:lnSpc>
                <a:spcPts val="1660"/>
              </a:lnSpc>
            </a:pPr>
            <a:endParaRPr spc="-20" dirty="0"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994072" y="6441892"/>
            <a:ext cx="4677409" cy="2527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002060"/>
                </a:solidFill>
                <a:latin typeface="Arial"/>
                <a:cs typeface="Arial"/>
              </a:defRPr>
            </a:lvl1pPr>
          </a:lstStyle>
          <a:p>
            <a:pPr marL="12700">
              <a:lnSpc>
                <a:spcPts val="1870"/>
              </a:lnSpc>
            </a:pPr>
            <a:fld id="{BA581E98-19F5-48BB-87EF-3D5F83EF6734}" type="datetime1">
              <a:rPr lang="de-DE" spc="-5" smtClean="0"/>
              <a:t>07.10.2026</a:t>
            </a:fld>
            <a:endParaRPr spc="-5" dirty="0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714858" y="6621297"/>
            <a:ext cx="228600" cy="181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100" b="0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pPr marL="38100">
              <a:lnSpc>
                <a:spcPts val="1315"/>
              </a:lnSpc>
            </a:pPr>
            <a:fld id="{81D60167-4931-47E6-BA6A-407CBD079E47}" type="slidenum">
              <a:rPr dirty="0"/>
              <a:t>‹Nr.›</a:t>
            </a:fld>
            <a:endParaRPr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bs11.hamburg.de/wp-content/uploads/sites/736/2024/09/Einverstaendniserklaerung_Fotoaufnahmen-und-Bericht-Erasmus-1.pdf" TargetMode="External"/><Relationship Id="rId13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hyperlink" Target="https://europass.europa.eu/de" TargetMode="External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bs11.hamburg.de/wp-content/uploads/sites/736/2026/06/Confirmation-of-an-internship-placement-within-Erasmus-Programme-of-BS11.pdf" TargetMode="External"/><Relationship Id="rId11" Type="http://schemas.openxmlformats.org/officeDocument/2006/relationships/image" Target="../media/image10.png"/><Relationship Id="rId5" Type="http://schemas.openxmlformats.org/officeDocument/2006/relationships/hyperlink" Target="https://bs11.hamburg.de/wp-content/uploads/sites/736/2026/04/Betriebliche-Freistellung-zur-Teilnahme-von-Auszubildenden-im-Erasmus-Programm-der-BS-11.pdf" TargetMode="External"/><Relationship Id="rId10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hyperlink" Target="https://bs11.hamburg.de/wp-content/uploads/sites/736/2024/09/Notfallblatt-bei-Mobilitaetsvorhaben-von-SuS-an-der-BS11-2.pdf" TargetMode="External"/><Relationship Id="rId1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H:\Fotos\Neutral\MAW_01_q_028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41" b="11143"/>
          <a:stretch/>
        </p:blipFill>
        <p:spPr bwMode="auto">
          <a:xfrm>
            <a:off x="0" y="-28222"/>
            <a:ext cx="12192000" cy="6640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hteck 5"/>
          <p:cNvSpPr/>
          <p:nvPr/>
        </p:nvSpPr>
        <p:spPr>
          <a:xfrm>
            <a:off x="1600200" y="4545790"/>
            <a:ext cx="9144000" cy="2312210"/>
          </a:xfrm>
          <a:prstGeom prst="rect">
            <a:avLst/>
          </a:prstGeom>
          <a:solidFill>
            <a:srgbClr val="00306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rtlCol="0" anchor="b" anchorCtr="0"/>
          <a:lstStyle/>
          <a:p>
            <a:endParaRPr lang="de-DE" sz="2800" b="1" dirty="0">
              <a:solidFill>
                <a:prstClr val="white"/>
              </a:solidFill>
            </a:endParaRPr>
          </a:p>
        </p:txBody>
      </p:sp>
      <p:pic>
        <p:nvPicPr>
          <p:cNvPr id="9" name="Bild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77608" r="-1"/>
          <a:stretch/>
        </p:blipFill>
        <p:spPr>
          <a:xfrm>
            <a:off x="1591733" y="4527660"/>
            <a:ext cx="1827910" cy="620516"/>
          </a:xfrm>
          <a:prstGeom prst="rect">
            <a:avLst/>
          </a:prstGeom>
        </p:spPr>
      </p:pic>
      <p:sp>
        <p:nvSpPr>
          <p:cNvPr id="11" name="Titelplatzhalter 1"/>
          <p:cNvSpPr txBox="1">
            <a:spLocks/>
          </p:cNvSpPr>
          <p:nvPr/>
        </p:nvSpPr>
        <p:spPr>
          <a:xfrm>
            <a:off x="3795638" y="4711721"/>
            <a:ext cx="6665148" cy="612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36000" rIns="0" bIns="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2600" b="1" dirty="0">
                <a:solidFill>
                  <a:srgbClr val="002060"/>
                </a:solidFill>
                <a:latin typeface="HamburgSans" panose="020B0503040000020003" pitchFamily="34" charset="0"/>
                <a:cs typeface="Arial" panose="020B0604020202020204" pitchFamily="34" charset="0"/>
              </a:rPr>
              <a:t>Erasmus+</a:t>
            </a:r>
            <a:r>
              <a:rPr lang="de-DE" sz="2600" dirty="0">
                <a:solidFill>
                  <a:srgbClr val="002060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de-DE" sz="2600" b="1" dirty="0">
                <a:solidFill>
                  <a:srgbClr val="002060"/>
                </a:solidFill>
                <a:latin typeface="HamburgSans" panose="020B0503040000020003" pitchFamily="34" charset="0"/>
                <a:cs typeface="Arial" panose="020B0604020202020204" pitchFamily="34" charset="0"/>
              </a:rPr>
              <a:t>Mobilitäten an der BS11</a:t>
            </a:r>
          </a:p>
        </p:txBody>
      </p:sp>
      <p:sp>
        <p:nvSpPr>
          <p:cNvPr id="13" name="Textplatzhalter 3"/>
          <p:cNvSpPr txBox="1">
            <a:spLocks/>
          </p:cNvSpPr>
          <p:nvPr/>
        </p:nvSpPr>
        <p:spPr>
          <a:xfrm>
            <a:off x="1695522" y="5701895"/>
            <a:ext cx="3600378" cy="1010386"/>
          </a:xfrm>
          <a:prstGeom prst="rect">
            <a:avLst/>
          </a:prstGeom>
        </p:spPr>
        <p:txBody>
          <a:bodyPr vert="horz" lIns="91440" tIns="45720" rIns="91440" bIns="45720" rtlCol="0" anchor="b" anchorCtr="0"/>
          <a:lstStyle>
            <a:defPPr>
              <a:defRPr lang="de-DE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0"/>
              </a:spcBef>
            </a:pPr>
            <a:endParaRPr lang="de-DE" altLang="de-DE" sz="1400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10" name="Titelplatzhalter 1"/>
          <p:cNvSpPr txBox="1">
            <a:spLocks/>
          </p:cNvSpPr>
          <p:nvPr/>
        </p:nvSpPr>
        <p:spPr>
          <a:xfrm>
            <a:off x="5777023" y="5360164"/>
            <a:ext cx="4683763" cy="612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none" lIns="0" tIns="36000" rIns="0" bIns="0" rtlCol="0" anchor="ctr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de-DE" sz="1800" b="1">
                <a:solidFill>
                  <a:srgbClr val="00306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Hamburg</a:t>
            </a:r>
            <a:endParaRPr lang="de-DE" sz="1800" b="1" dirty="0">
              <a:solidFill>
                <a:srgbClr val="002060"/>
              </a:solidFill>
              <a:latin typeface="HamburgSans" panose="020B0503040000020003" pitchFamily="34" charset="0"/>
              <a:cs typeface="Arial" panose="020B0604020202020204" pitchFamily="34" charset="0"/>
            </a:endParaRPr>
          </a:p>
        </p:txBody>
      </p:sp>
      <p:sp>
        <p:nvSpPr>
          <p:cNvPr id="2" name="Textfeld 1">
            <a:extLst>
              <a:ext uri="{FF2B5EF4-FFF2-40B4-BE49-F238E27FC236}">
                <a16:creationId xmlns:a16="http://schemas.microsoft.com/office/drawing/2014/main" id="{2EB9B808-15AD-48A0-B2E5-5EDF89C88378}"/>
              </a:ext>
            </a:extLst>
          </p:cNvPr>
          <p:cNvSpPr txBox="1"/>
          <p:nvPr/>
        </p:nvSpPr>
        <p:spPr>
          <a:xfrm>
            <a:off x="381000" y="533400"/>
            <a:ext cx="4535857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3800" b="1" dirty="0">
                <a:solidFill>
                  <a:prstClr val="white"/>
                </a:solidFill>
              </a:rPr>
              <a:t>Herzlich willkommen </a:t>
            </a:r>
          </a:p>
        </p:txBody>
      </p:sp>
    </p:spTree>
    <p:extLst>
      <p:ext uri="{BB962C8B-B14F-4D97-AF65-F5344CB8AC3E}">
        <p14:creationId xmlns:p14="http://schemas.microsoft.com/office/powerpoint/2010/main" val="11844010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B76B3AE-DE38-2A4B-B4C0-730C5A0246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4" t="17385" r="21984" b="14877"/>
          <a:stretch/>
        </p:blipFill>
        <p:spPr>
          <a:xfrm>
            <a:off x="9788418" y="173234"/>
            <a:ext cx="2160295" cy="124102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8A4755D-F69C-45E5-AEAC-CCBAF8A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BCDA-5CF7-4C87-BD43-1802ADF3660C}" type="slidenum">
              <a:rPr lang="de-DE" smtClean="0"/>
              <a:t>2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D445AA0-8762-4729-8BB6-164C80CB459E}"/>
              </a:ext>
            </a:extLst>
          </p:cNvPr>
          <p:cNvSpPr txBox="1"/>
          <p:nvPr/>
        </p:nvSpPr>
        <p:spPr>
          <a:xfrm>
            <a:off x="685800" y="6506072"/>
            <a:ext cx="1082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Infoveranstaltung Erasmus+		                                         10.12.2025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C1CF7C5-8330-4F2D-8E35-C470ECF53790}"/>
              </a:ext>
            </a:extLst>
          </p:cNvPr>
          <p:cNvSpPr txBox="1">
            <a:spLocks/>
          </p:cNvSpPr>
          <p:nvPr/>
        </p:nvSpPr>
        <p:spPr>
          <a:xfrm>
            <a:off x="533400" y="381000"/>
            <a:ext cx="8686800" cy="6019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lvl="1" indent="0">
              <a:buNone/>
            </a:pPr>
            <a:endParaRPr lang="de-DE" sz="4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  <a:sym typeface="Wingdings" panose="05000000000000000000" pitchFamily="2" charset="2"/>
            </a:endParaRPr>
          </a:p>
          <a:p>
            <a:pPr marL="1588" indent="0">
              <a:buNone/>
            </a:pPr>
            <a:r>
              <a:rPr lang="de-DE" sz="2000" b="1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Für einzelne Schülerinnen und Schüler</a:t>
            </a:r>
          </a:p>
          <a:p>
            <a:pPr marL="1588" indent="0">
              <a:buNone/>
            </a:pPr>
            <a:endParaRPr lang="de-DE" sz="20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</a:rPr>
              <a:t>Welche </a:t>
            </a:r>
            <a:r>
              <a:rPr lang="de-DE" sz="1900" u="sng" dirty="0" err="1">
                <a:solidFill>
                  <a:srgbClr val="002060"/>
                </a:solidFill>
                <a:latin typeface="Helvetica Neue" charset="0"/>
              </a:rPr>
              <a:t>SuS</a:t>
            </a:r>
            <a:r>
              <a:rPr lang="de-DE" sz="1900" u="sng" dirty="0">
                <a:solidFill>
                  <a:srgbClr val="002060"/>
                </a:solidFill>
                <a:latin typeface="Helvetica Neue" charset="0"/>
              </a:rPr>
              <a:t> sind angesprochen?</a:t>
            </a: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Alle Berufs-</a:t>
            </a:r>
            <a:r>
              <a:rPr lang="de-DE" sz="1500" dirty="0" err="1">
                <a:solidFill>
                  <a:srgbClr val="002060"/>
                </a:solidFill>
                <a:latin typeface="Helvetica Neue" charset="0"/>
              </a:rPr>
              <a:t>SuS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 der BS11, die einen deutschen Pass haben</a:t>
            </a: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Was können die </a:t>
            </a:r>
            <a:r>
              <a:rPr lang="de-DE" sz="1900" u="sng" dirty="0" err="1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SuS</a:t>
            </a: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 machen?</a:t>
            </a: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Ein berufsbildendes Betriebspraktikum im europäischen Ausland</a:t>
            </a:r>
          </a:p>
          <a:p>
            <a:pPr marL="458788" indent="-457200">
              <a:buBlip>
                <a:blip r:embed="rId4"/>
              </a:buBlip>
            </a:pPr>
            <a:endParaRPr lang="de-DE" sz="19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Was müssen die </a:t>
            </a:r>
            <a:r>
              <a:rPr lang="de-DE" sz="1900" u="sng" dirty="0" err="1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SuS</a:t>
            </a: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 dafür tun?</a:t>
            </a: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b="1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So schnell, wie es möglich ist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, folgende Unterlagen </a:t>
            </a:r>
            <a:r>
              <a:rPr lang="de-DE" sz="1600" b="1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vollständig </a:t>
            </a:r>
            <a:r>
              <a:rPr lang="de-DE" sz="1500" b="1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in einer E-Mail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 einreichen an </a:t>
            </a:r>
            <a:r>
              <a:rPr lang="de-DE" sz="20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auslandspraktikum@bs11.eu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:</a:t>
            </a:r>
          </a:p>
          <a:p>
            <a:pPr marL="401638" lvl="1" indent="0">
              <a:buNone/>
            </a:pPr>
            <a:endParaRPr lang="de-DE" sz="15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Motivationsschreiben, inkl. Benennung des Zeitraums für das Praktikum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Lebenslauf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Nachweis der Versicherungen (Auslands-Krankenversicherung, wahlweise Reiserücktrittversicherung, Haftpflichtversicherung evtl. über Eltern &amp; Unfallversicherung)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Kopie vom Personalausweis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schriftliche 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5"/>
              </a:rPr>
              <a:t>Freistellung vom Betrieb</a:t>
            </a:r>
            <a:endParaRPr lang="de-DE" sz="1500" dirty="0">
              <a:solidFill>
                <a:srgbClr val="002060"/>
              </a:solidFill>
              <a:latin typeface="Helvetica Neue" charset="0"/>
            </a:endParaRP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(Möglichst) 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6"/>
              </a:rPr>
              <a:t>schriftliche Zusage 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inkl. Daten vom ausländischen Betrieb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Anmeldung zum 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7"/>
              </a:rPr>
              <a:t>Europass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 (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7"/>
              </a:rPr>
              <a:t>https://europass.europa.eu/de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) Nummer mit Unterlagen melden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Einverständniserklärung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 für Fotos und Berichte </a:t>
            </a:r>
          </a:p>
          <a:p>
            <a:pPr marL="1258888" lvl="2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Ausgefülltes </a:t>
            </a:r>
            <a:r>
              <a:rPr lang="de-DE" sz="1500" dirty="0">
                <a:solidFill>
                  <a:srgbClr val="002060"/>
                </a:solidFill>
                <a:latin typeface="Helvetica Neue" charset="0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Notfallblatt</a:t>
            </a:r>
            <a:endParaRPr lang="de-DE" sz="1500" dirty="0">
              <a:solidFill>
                <a:srgbClr val="002060"/>
              </a:solidFill>
              <a:latin typeface="Helvetica Neue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F3630B0-ADAF-48E6-A57A-364A8B179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73234"/>
            <a:ext cx="982041" cy="9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5262101-A8D9-43CE-AB13-3D9188B7AC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2209" y="171613"/>
            <a:ext cx="2981041" cy="924641"/>
          </a:xfrm>
          <a:prstGeom prst="rect">
            <a:avLst/>
          </a:prstGeom>
        </p:spPr>
      </p:pic>
      <p:sp>
        <p:nvSpPr>
          <p:cNvPr id="15" name="Rechteck 14">
            <a:extLst>
              <a:ext uri="{FF2B5EF4-FFF2-40B4-BE49-F238E27FC236}">
                <a16:creationId xmlns:a16="http://schemas.microsoft.com/office/drawing/2014/main" id="{47AA75C6-9147-4AD4-A25D-C1AB1748428F}"/>
              </a:ext>
            </a:extLst>
          </p:cNvPr>
          <p:cNvSpPr/>
          <p:nvPr/>
        </p:nvSpPr>
        <p:spPr>
          <a:xfrm>
            <a:off x="9314558" y="1762358"/>
            <a:ext cx="2514600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dirty="0">
                <a:solidFill>
                  <a:srgbClr val="17375E"/>
                </a:solidFill>
              </a:rPr>
              <a:t>QR-Code zum </a:t>
            </a:r>
          </a:p>
          <a:p>
            <a:r>
              <a:rPr lang="de-DE" dirty="0">
                <a:solidFill>
                  <a:srgbClr val="17375E"/>
                </a:solidFill>
              </a:rPr>
              <a:t>Europass:</a:t>
            </a: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2ACB89F2-5728-4EF0-BA04-088F33BA83C8}"/>
              </a:ext>
            </a:extLst>
          </p:cNvPr>
          <p:cNvSpPr/>
          <p:nvPr/>
        </p:nvSpPr>
        <p:spPr>
          <a:xfrm>
            <a:off x="9319989" y="3331975"/>
            <a:ext cx="2562752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dirty="0">
                <a:solidFill>
                  <a:srgbClr val="17375E"/>
                </a:solidFill>
              </a:rPr>
              <a:t>QR-Code zur Foto-Einverständniserklärung: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1F4CA6F9-D6D2-464B-BFF5-1654AE68FB82}"/>
              </a:ext>
            </a:extLst>
          </p:cNvPr>
          <p:cNvSpPr/>
          <p:nvPr/>
        </p:nvSpPr>
        <p:spPr>
          <a:xfrm>
            <a:off x="9319989" y="4805383"/>
            <a:ext cx="2562752" cy="13716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de-DE" dirty="0">
                <a:solidFill>
                  <a:srgbClr val="17375E"/>
                </a:solidFill>
              </a:rPr>
              <a:t>QR-Code zum Notfallblatt:</a:t>
            </a:r>
          </a:p>
        </p:txBody>
      </p:sp>
      <p:pic>
        <p:nvPicPr>
          <p:cNvPr id="14" name="Grafik 13">
            <a:hlinkClick r:id="rId7"/>
            <a:extLst>
              <a:ext uri="{FF2B5EF4-FFF2-40B4-BE49-F238E27FC236}">
                <a16:creationId xmlns:a16="http://schemas.microsoft.com/office/drawing/2014/main" id="{B560FB87-8FD1-49D6-BE72-7D6938B1D31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2630" y="2106207"/>
            <a:ext cx="833272" cy="83327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B1A854B2-A227-4944-ABED-E4F9AA8ABF5B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92952" y="3926330"/>
            <a:ext cx="742950" cy="742950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59A0F5CC-4F9B-43AB-A46B-1C78BF770B47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43017" y="5113594"/>
            <a:ext cx="971550" cy="97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8166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B76B3AE-DE38-2A4B-B4C0-730C5A0246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4" t="17385" r="21984" b="14877"/>
          <a:stretch/>
        </p:blipFill>
        <p:spPr>
          <a:xfrm>
            <a:off x="9788418" y="173234"/>
            <a:ext cx="2160295" cy="124102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8A4755D-F69C-45E5-AEAC-CCBAF8A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BCDA-5CF7-4C87-BD43-1802ADF3660C}" type="slidenum">
              <a:rPr lang="de-DE" smtClean="0"/>
              <a:t>3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D445AA0-8762-4729-8BB6-164C80CB459E}"/>
              </a:ext>
            </a:extLst>
          </p:cNvPr>
          <p:cNvSpPr txBox="1"/>
          <p:nvPr/>
        </p:nvSpPr>
        <p:spPr>
          <a:xfrm>
            <a:off x="685800" y="6506072"/>
            <a:ext cx="1082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Infoveranstaltung Erasmus+		 		10.12.2025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C1CF7C5-8330-4F2D-8E35-C470ECF53790}"/>
              </a:ext>
            </a:extLst>
          </p:cNvPr>
          <p:cNvSpPr txBox="1">
            <a:spLocks/>
          </p:cNvSpPr>
          <p:nvPr/>
        </p:nvSpPr>
        <p:spPr>
          <a:xfrm>
            <a:off x="762000" y="609600"/>
            <a:ext cx="7162800" cy="556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lvl="1" indent="0">
              <a:buNone/>
            </a:pPr>
            <a:endParaRPr lang="de-DE" sz="4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  <a:sym typeface="Wingdings" panose="05000000000000000000" pitchFamily="2" charset="2"/>
            </a:endParaRPr>
          </a:p>
          <a:p>
            <a:pPr marL="1588" indent="0">
              <a:buNone/>
            </a:pPr>
            <a:r>
              <a:rPr lang="de-DE" sz="2000" b="1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Für einzelne Schülerinnen und Schüler</a:t>
            </a:r>
          </a:p>
          <a:p>
            <a:pPr marL="1588" indent="0">
              <a:buNone/>
            </a:pPr>
            <a:endParaRPr lang="de-DE" sz="20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</a:rPr>
              <a:t>Was passiert dann?</a:t>
            </a:r>
          </a:p>
          <a:p>
            <a:pPr marL="1588" indent="0">
              <a:buNone/>
            </a:pPr>
            <a:endParaRPr lang="de-DE" sz="1000" dirty="0">
              <a:solidFill>
                <a:srgbClr val="002060"/>
              </a:solidFill>
              <a:latin typeface="Helvetica Neue" charset="0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Unterlagen werden gesichtet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Informationen über den Bewerber eingeholt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Auswahlgespräch zur Bewerberauswahl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 	         Entscheidung wird mitgeteilt</a:t>
            </a:r>
            <a:endParaRPr lang="de-DE" sz="1100" dirty="0">
              <a:solidFill>
                <a:srgbClr val="002060"/>
              </a:solidFill>
              <a:latin typeface="Helvetica Neue" charset="0"/>
            </a:endParaRP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Was ausgewählte </a:t>
            </a:r>
            <a:r>
              <a:rPr lang="de-DE" sz="1900" u="sng" dirty="0" err="1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SuS</a:t>
            </a:r>
            <a:r>
              <a:rPr lang="de-DE" sz="1900" u="sng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 dann tun müssen?</a:t>
            </a:r>
          </a:p>
          <a:p>
            <a:pPr marL="1588" indent="0">
              <a:buNone/>
            </a:pPr>
            <a:endParaRPr lang="de-DE" sz="10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Bankdaten mitteilen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Flug in Vorleistung buchen 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Unterkunft suchen und in Vorleistung buchen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          Termin für Einzelgespräch zur Unterschrift der Verträge wird mitgeteilt</a:t>
            </a:r>
          </a:p>
          <a:p>
            <a:pPr marL="1588" indent="0">
              <a:buNone/>
            </a:pPr>
            <a:endParaRPr lang="de-DE" sz="1600" dirty="0">
              <a:latin typeface="Helvetica Neue" charset="0"/>
              <a:ea typeface="Helvetica Neue" charset="0"/>
              <a:cs typeface="Helvetica Neue" charset="0"/>
              <a:sym typeface="Wingdings" panose="05000000000000000000" pitchFamily="2" charset="2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F3630B0-ADAF-48E6-A57A-364A8B179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9021"/>
            <a:ext cx="982041" cy="9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5262101-A8D9-43CE-AB13-3D9188B7A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421" y="115010"/>
            <a:ext cx="2824997" cy="876240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5BE766BC-67AE-4AC5-A6D3-7F987E5F9EC5}"/>
              </a:ext>
            </a:extLst>
          </p:cNvPr>
          <p:cNvSpPr/>
          <p:nvPr/>
        </p:nvSpPr>
        <p:spPr>
          <a:xfrm>
            <a:off x="1675260" y="28956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Pfeil: nach rechts 10">
            <a:extLst>
              <a:ext uri="{FF2B5EF4-FFF2-40B4-BE49-F238E27FC236}">
                <a16:creationId xmlns:a16="http://schemas.microsoft.com/office/drawing/2014/main" id="{16B8D774-56D2-4BE5-8DB5-ABAA24FF5726}"/>
              </a:ext>
            </a:extLst>
          </p:cNvPr>
          <p:cNvSpPr/>
          <p:nvPr/>
        </p:nvSpPr>
        <p:spPr>
          <a:xfrm>
            <a:off x="1675260" y="4876800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1236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EB76B3AE-DE38-2A4B-B4C0-730C5A02468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314" t="17385" r="21984" b="14877"/>
          <a:stretch/>
        </p:blipFill>
        <p:spPr>
          <a:xfrm>
            <a:off x="9788418" y="173234"/>
            <a:ext cx="2160295" cy="1241020"/>
          </a:xfrm>
          <a:prstGeom prst="rect">
            <a:avLst/>
          </a:prstGeom>
        </p:spPr>
      </p:pic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08A4755D-F69C-45E5-AEAC-CCBAF8A22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39BCDA-5CF7-4C87-BD43-1802ADF3660C}" type="slidenum">
              <a:rPr lang="de-DE" smtClean="0"/>
              <a:t>4</a:t>
            </a:fld>
            <a:endParaRPr lang="de-DE"/>
          </a:p>
        </p:txBody>
      </p:sp>
      <p:sp>
        <p:nvSpPr>
          <p:cNvPr id="8" name="Textfeld 7">
            <a:extLst>
              <a:ext uri="{FF2B5EF4-FFF2-40B4-BE49-F238E27FC236}">
                <a16:creationId xmlns:a16="http://schemas.microsoft.com/office/drawing/2014/main" id="{8D445AA0-8762-4729-8BB6-164C80CB459E}"/>
              </a:ext>
            </a:extLst>
          </p:cNvPr>
          <p:cNvSpPr txBox="1"/>
          <p:nvPr/>
        </p:nvSpPr>
        <p:spPr>
          <a:xfrm>
            <a:off x="685800" y="6506072"/>
            <a:ext cx="1082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>
                <a:solidFill>
                  <a:schemeClr val="bg1"/>
                </a:solidFill>
              </a:rPr>
              <a:t>Infoveranstaltung Erasmus+		 		10.12.2025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3C1CF7C5-8330-4F2D-8E35-C470ECF53790}"/>
              </a:ext>
            </a:extLst>
          </p:cNvPr>
          <p:cNvSpPr txBox="1">
            <a:spLocks/>
          </p:cNvSpPr>
          <p:nvPr/>
        </p:nvSpPr>
        <p:spPr>
          <a:xfrm>
            <a:off x="685800" y="943472"/>
            <a:ext cx="7924800" cy="46191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1638" lvl="1" indent="0">
              <a:buNone/>
            </a:pPr>
            <a:endParaRPr lang="de-DE" sz="4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  <a:sym typeface="Wingdings" panose="05000000000000000000" pitchFamily="2" charset="2"/>
            </a:endParaRPr>
          </a:p>
          <a:p>
            <a:pPr marL="1588" indent="0">
              <a:buNone/>
            </a:pPr>
            <a:r>
              <a:rPr lang="de-DE" sz="2000" b="1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Für einzelne Schülerinnen und Schüler</a:t>
            </a:r>
          </a:p>
          <a:p>
            <a:pPr marL="1588" indent="0">
              <a:buNone/>
            </a:pPr>
            <a:endParaRPr lang="de-DE" sz="2000" dirty="0">
              <a:solidFill>
                <a:srgbClr val="002060"/>
              </a:solidFill>
              <a:latin typeface="Helvetica Neue" charset="0"/>
              <a:sym typeface="Wingdings" panose="05000000000000000000" pitchFamily="2" charset="2"/>
            </a:endParaRPr>
          </a:p>
          <a:p>
            <a:pPr marL="458788" indent="-457200">
              <a:buBlip>
                <a:blip r:embed="rId4"/>
              </a:buBlip>
            </a:pPr>
            <a:r>
              <a:rPr lang="de-DE" sz="1900" u="sng" dirty="0">
                <a:solidFill>
                  <a:srgbClr val="002060"/>
                </a:solidFill>
                <a:latin typeface="Helvetica Neue" charset="0"/>
              </a:rPr>
              <a:t>Was passiert danach?</a:t>
            </a:r>
          </a:p>
          <a:p>
            <a:pPr marL="1588" indent="0">
              <a:buNone/>
            </a:pPr>
            <a:endParaRPr lang="de-DE" sz="1000" dirty="0">
              <a:solidFill>
                <a:srgbClr val="002060"/>
              </a:solidFill>
              <a:latin typeface="Helvetica Neue" charset="0"/>
            </a:endParaRP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Vertragsunterlagen innerhalb von 2 Wochen nach Rückkehr einreichen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Bericht und Fotos für Homepage und Instagram vorlegen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Teilnehmendenbericht der NABIBB schreiben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Evaluation der NABIBB über den zu erhaltenden Link ausfüllen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Praktikumsbeurteilung -&gt; Abgabe einer Kopie oder Scan per Mail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 	         Auszahlung der einbehaltenen 200,-€</a:t>
            </a:r>
          </a:p>
          <a:p>
            <a:pPr marL="858838" lvl="1" indent="-457200">
              <a:buBlip>
                <a:blip r:embed="rId4"/>
              </a:buBlip>
            </a:pPr>
            <a:r>
              <a:rPr lang="de-DE" sz="1500" dirty="0">
                <a:solidFill>
                  <a:srgbClr val="002060"/>
                </a:solidFill>
                <a:latin typeface="Helvetica Neue" charset="0"/>
              </a:rPr>
              <a:t>Evtl. Bericht in Klassen vorstellen</a:t>
            </a:r>
          </a:p>
          <a:p>
            <a:pPr marL="1588" indent="0">
              <a:buNone/>
            </a:pPr>
            <a:endParaRPr lang="de-DE" sz="1900" dirty="0">
              <a:solidFill>
                <a:srgbClr val="002060"/>
              </a:solidFill>
              <a:latin typeface="Helvetica Neue" charset="0"/>
            </a:endParaRPr>
          </a:p>
          <a:p>
            <a:pPr marL="1588" indent="0">
              <a:buNone/>
            </a:pPr>
            <a:r>
              <a:rPr lang="de-DE" sz="1600" dirty="0">
                <a:latin typeface="Helvetica Neue" charset="0"/>
                <a:ea typeface="Helvetica Neue" charset="0"/>
                <a:cs typeface="Helvetica Neue" charset="0"/>
                <a:sym typeface="Wingdings" panose="05000000000000000000" pitchFamily="2" charset="2"/>
              </a:rPr>
              <a:t>				</a:t>
            </a:r>
          </a:p>
          <a:p>
            <a:pPr marL="1588" indent="0">
              <a:buNone/>
            </a:pPr>
            <a:r>
              <a:rPr lang="de-DE" sz="1600" b="1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				</a:t>
            </a:r>
            <a:r>
              <a:rPr lang="de-DE" sz="1700" b="1" dirty="0">
                <a:solidFill>
                  <a:srgbClr val="002060"/>
                </a:solidFill>
                <a:latin typeface="Helvetica Neue" charset="0"/>
                <a:sym typeface="Wingdings" panose="05000000000000000000" pitchFamily="2" charset="2"/>
              </a:rPr>
              <a:t>Gesamte PowerPoint sichtbar unter 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3F3630B0-ADAF-48E6-A57A-364A8B179A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59021"/>
            <a:ext cx="982041" cy="988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A5262101-A8D9-43CE-AB13-3D9188B7AC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3421" y="115010"/>
            <a:ext cx="2824997" cy="876240"/>
          </a:xfrm>
          <a:prstGeom prst="rect">
            <a:avLst/>
          </a:prstGeom>
        </p:spPr>
      </p:pic>
      <p:sp>
        <p:nvSpPr>
          <p:cNvPr id="3" name="Pfeil: nach rechts 2">
            <a:extLst>
              <a:ext uri="{FF2B5EF4-FFF2-40B4-BE49-F238E27FC236}">
                <a16:creationId xmlns:a16="http://schemas.microsoft.com/office/drawing/2014/main" id="{5BE766BC-67AE-4AC5-A6D3-7F987E5F9EC5}"/>
              </a:ext>
            </a:extLst>
          </p:cNvPr>
          <p:cNvSpPr/>
          <p:nvPr/>
        </p:nvSpPr>
        <p:spPr>
          <a:xfrm>
            <a:off x="1600200" y="3807763"/>
            <a:ext cx="4572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 descr="Ein Bild, das Text, Muster, Quadrat, Screenshot enthält.&#10;&#10;KI-generierte Inhalte können fehlerhaft sein.">
            <a:extLst>
              <a:ext uri="{FF2B5EF4-FFF2-40B4-BE49-F238E27FC236}">
                <a16:creationId xmlns:a16="http://schemas.microsoft.com/office/drawing/2014/main" id="{4A9047DD-BFDD-2FE9-3A45-3299B58F3F7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919" y="3807763"/>
            <a:ext cx="1200150" cy="14921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6994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315</Words>
  <Application>Microsoft Office PowerPoint</Application>
  <PresentationFormat>Breitbild</PresentationFormat>
  <Paragraphs>72</Paragraphs>
  <Slides>4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9" baseType="lpstr">
      <vt:lpstr>Arial</vt:lpstr>
      <vt:lpstr>Calibri</vt:lpstr>
      <vt:lpstr>HamburgSans</vt:lpstr>
      <vt:lpstr>Helvetica Neue</vt:lpstr>
      <vt:lpstr>Office Theme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Überarbeitung Bildungspläne_BG_HI15</dc:title>
  <dc:creator>Lass, Keven</dc:creator>
  <cp:lastModifiedBy>Petersen, Swantje</cp:lastModifiedBy>
  <cp:revision>550</cp:revision>
  <cp:lastPrinted>2022-10-28T14:56:03Z</cp:lastPrinted>
  <dcterms:created xsi:type="dcterms:W3CDTF">2021-04-09T06:47:20Z</dcterms:created>
  <dcterms:modified xsi:type="dcterms:W3CDTF">2026-10-07T10:32:01Z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2021-04-08T00:00:00Z</vt:filetime>
  </property>
  <property fmtid="{D5CDD505-2E9C-101B-9397-08002B2CF9AE}" pid="3" name="Creator">
    <vt:lpwstr>PowerPoint</vt:lpwstr>
  </property>
  <property fmtid="{D5CDD505-2E9C-101B-9397-08002B2CF9AE}" pid="4" name="LastSaved">
    <vt:filetime>2021-04-09T00:00:00Z</vt:filetime>
  </property>
</Properties>
</file>