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1" r:id="rId2"/>
    <p:sldId id="329" r:id="rId3"/>
    <p:sldId id="330" r:id="rId4"/>
    <p:sldId id="331" r:id="rId5"/>
  </p:sldIdLst>
  <p:sldSz cx="12192000" cy="6858000"/>
  <p:notesSz cx="992663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1" autoAdjust="0"/>
    <p:restoredTop sz="80034" autoAdjust="0"/>
  </p:normalViewPr>
  <p:slideViewPr>
    <p:cSldViewPr>
      <p:cViewPr varScale="1">
        <p:scale>
          <a:sx n="129" d="100"/>
          <a:sy n="129" d="100"/>
        </p:scale>
        <p:origin x="68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448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11" y="0"/>
            <a:ext cx="4301543" cy="34448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25D7DB3-A039-4014-ADAC-94B8278B20EC}" type="datetimeFigureOut">
              <a:rPr lang="de-DE" smtClean="0"/>
              <a:t>05.06.2025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13514"/>
            <a:ext cx="4301543" cy="34448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11" y="6513514"/>
            <a:ext cx="4301543" cy="34448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24CDC0AB-4270-4C52-BAC3-807B480D2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48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4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0"/>
            <a:ext cx="4302125" cy="344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CECE-DECD-40DE-ACAB-7B9C8F917F9F}" type="datetimeFigureOut">
              <a:rPr lang="de-DE" smtClean="0"/>
              <a:t>05.06.2025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300874"/>
            <a:ext cx="7942262" cy="27002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513659"/>
            <a:ext cx="4302125" cy="344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513659"/>
            <a:ext cx="4302125" cy="344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F6C0D-29BE-40D0-90B6-3CEC54552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4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6C0D-29BE-40D0-90B6-3CEC5455212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9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C689-B0AF-4480-8081-9D1A47701D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62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C689-B0AF-4480-8081-9D1A47701D2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78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C689-B0AF-4480-8081-9D1A47701D2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4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573F6D59-6B1D-458F-AA10-DC440FB6A4E1}" type="datetime1">
              <a:rPr lang="de-DE" spc="-5" smtClean="0"/>
              <a:t>05.06.2025</a:t>
            </a:fld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4002"/>
                </a:lnTo>
                <a:lnTo>
                  <a:pt x="12192000" y="32400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6236"/>
            <a:ext cx="12186285" cy="0"/>
          </a:xfrm>
          <a:custGeom>
            <a:avLst/>
            <a:gdLst/>
            <a:ahLst/>
            <a:cxnLst/>
            <a:rect l="l" t="t" r="r" b="b"/>
            <a:pathLst>
              <a:path w="12186285">
                <a:moveTo>
                  <a:pt x="0" y="0"/>
                </a:moveTo>
                <a:lnTo>
                  <a:pt x="12185782" y="0"/>
                </a:lnTo>
              </a:path>
            </a:pathLst>
          </a:custGeom>
          <a:ln w="12693">
            <a:solidFill>
              <a:srgbClr val="003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896"/>
            <a:ext cx="1200912" cy="256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3847" y="137160"/>
            <a:ext cx="181965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2C5DFD04-D385-40F7-AD44-D04344A206C9}" type="datetime1">
              <a:rPr lang="de-DE" spc="-5" smtClean="0"/>
              <a:t>05.06.2025</a:t>
            </a:fld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3999"/>
                </a:lnTo>
                <a:lnTo>
                  <a:pt x="12192000" y="323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623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12700">
            <a:solidFill>
              <a:srgbClr val="003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896"/>
            <a:ext cx="1200912" cy="256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3847" y="137160"/>
            <a:ext cx="181965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B9C0DE40-D57B-45AE-8FB5-9372072F0458}" type="datetime1">
              <a:rPr lang="de-DE" spc="-5" smtClean="0"/>
              <a:t>05.06.2025</a:t>
            </a:fld>
            <a:endParaRPr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3999"/>
                </a:lnTo>
                <a:lnTo>
                  <a:pt x="12192000" y="323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623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12700">
            <a:solidFill>
              <a:srgbClr val="003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896"/>
            <a:ext cx="1200912" cy="256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3847" y="137160"/>
            <a:ext cx="181965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11D9654D-8EC5-49A4-8FC1-423A1AC8F6E1}" type="datetime1">
              <a:rPr lang="de-DE" spc="-5" smtClean="0"/>
              <a:t>05.06.2025</a:t>
            </a:fld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" y="1"/>
            <a:ext cx="12186104" cy="53129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46" y="4457999"/>
            <a:ext cx="12189460" cy="2400300"/>
          </a:xfrm>
          <a:custGeom>
            <a:avLst/>
            <a:gdLst/>
            <a:ahLst/>
            <a:cxnLst/>
            <a:rect l="l" t="t" r="r" b="b"/>
            <a:pathLst>
              <a:path w="12189460" h="2400300">
                <a:moveTo>
                  <a:pt x="0" y="0"/>
                </a:moveTo>
                <a:lnTo>
                  <a:pt x="12189053" y="0"/>
                </a:lnTo>
                <a:lnTo>
                  <a:pt x="12189053" y="2400000"/>
                </a:lnTo>
                <a:lnTo>
                  <a:pt x="0" y="2400000"/>
                </a:lnTo>
                <a:lnTo>
                  <a:pt x="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97" y="4143063"/>
            <a:ext cx="2369185" cy="626745"/>
          </a:xfrm>
          <a:custGeom>
            <a:avLst/>
            <a:gdLst/>
            <a:ahLst/>
            <a:cxnLst/>
            <a:rect l="l" t="t" r="r" b="b"/>
            <a:pathLst>
              <a:path w="2369185" h="626745">
                <a:moveTo>
                  <a:pt x="2368642" y="0"/>
                </a:moveTo>
                <a:lnTo>
                  <a:pt x="1698426" y="0"/>
                </a:lnTo>
                <a:lnTo>
                  <a:pt x="1698426" y="713"/>
                </a:lnTo>
                <a:lnTo>
                  <a:pt x="0" y="713"/>
                </a:lnTo>
                <a:lnTo>
                  <a:pt x="0" y="626373"/>
                </a:lnTo>
                <a:lnTo>
                  <a:pt x="130585" y="626411"/>
                </a:lnTo>
                <a:lnTo>
                  <a:pt x="1817859" y="624569"/>
                </a:lnTo>
                <a:lnTo>
                  <a:pt x="1867739" y="620007"/>
                </a:lnTo>
                <a:lnTo>
                  <a:pt x="1906803" y="608525"/>
                </a:lnTo>
                <a:lnTo>
                  <a:pt x="1947446" y="584720"/>
                </a:lnTo>
                <a:lnTo>
                  <a:pt x="1995017" y="535424"/>
                </a:lnTo>
                <a:lnTo>
                  <a:pt x="2022061" y="499466"/>
                </a:lnTo>
                <a:lnTo>
                  <a:pt x="2368642" y="205"/>
                </a:lnTo>
                <a:lnTo>
                  <a:pt x="2368642" y="0"/>
                </a:lnTo>
                <a:close/>
              </a:path>
              <a:path w="2369185" h="626745">
                <a:moveTo>
                  <a:pt x="1817859" y="624569"/>
                </a:moveTo>
                <a:lnTo>
                  <a:pt x="1768244" y="624569"/>
                </a:lnTo>
                <a:lnTo>
                  <a:pt x="1769594" y="624619"/>
                </a:lnTo>
                <a:lnTo>
                  <a:pt x="1764110" y="624728"/>
                </a:lnTo>
                <a:lnTo>
                  <a:pt x="1772226" y="624838"/>
                </a:lnTo>
                <a:lnTo>
                  <a:pt x="1814373" y="624888"/>
                </a:lnTo>
                <a:lnTo>
                  <a:pt x="1817859" y="624569"/>
                </a:lnTo>
                <a:close/>
              </a:path>
            </a:pathLst>
          </a:custGeom>
          <a:solidFill>
            <a:srgbClr val="E91D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3207" y="5562600"/>
            <a:ext cx="3041904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DCDEB6A9-D77C-4792-8330-DEC505F5A232}" type="datetime1">
              <a:rPr lang="de-DE" spc="-5" smtClean="0"/>
              <a:t>05.06.2025</a:t>
            </a:fld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36933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246221"/>
          </a:xfrm>
          <a:prstGeom prst="rect">
            <a:avLst/>
          </a:prstGeom>
        </p:spPr>
        <p:txBody>
          <a:bodyPr/>
          <a:lstStyle/>
          <a:p>
            <a:fld id="{F790D9AF-4817-4189-A54B-DC08F015559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230832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169277"/>
          </a:xfrm>
          <a:prstGeom prst="rect">
            <a:avLst/>
          </a:prstGeom>
        </p:spPr>
        <p:txBody>
          <a:bodyPr/>
          <a:lstStyle/>
          <a:p>
            <a:fld id="{D11604D8-B63C-4F38-AB35-E14651F96A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819547"/>
            <a:ext cx="401108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FAD3-4906-4D65-9993-25163D1FDB30}" type="datetime1">
              <a:rPr lang="de-DE" smtClean="0"/>
              <a:t>05.06.2025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65437" y="6450849"/>
            <a:ext cx="5172075" cy="23083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714858" y="6621297"/>
            <a:ext cx="228600" cy="338554"/>
          </a:xfrm>
        </p:spPr>
        <p:txBody>
          <a:bodyPr/>
          <a:lstStyle/>
          <a:p>
            <a:fld id="{F339BCDA-5CF7-4C87-BD43-1802ADF36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3999"/>
                </a:lnTo>
                <a:lnTo>
                  <a:pt x="12192000" y="323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949" y="407923"/>
            <a:ext cx="113281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1501" y="1878883"/>
            <a:ext cx="9430385" cy="403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65437" y="6450849"/>
            <a:ext cx="5172075" cy="21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994072" y="6441892"/>
            <a:ext cx="467740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BA581E98-19F5-48BB-87EF-3D5F83EF6734}" type="datetime1">
              <a:rPr lang="de-DE" spc="-5" smtClean="0"/>
              <a:t>05.06.2025</a:t>
            </a:fld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4858" y="6621297"/>
            <a:ext cx="228600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hyperlink" Target="https://bs11.hamburg.de/wp-content/uploads/sites/736/2024/09/Notfallblatt-bei-Mobilitaetsvorhaben-von-SuS-an-der-BS11-2.pdf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s11.hamburg.de/wp-content/uploads/sites/736/2024/09/Einverstaendniserklaerung_Fotoaufnahmen-und-Bericht-Erasmus-1.pd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europass.europa.eu/de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:\Fotos\Neutral\MAW_01_q_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11143"/>
          <a:stretch/>
        </p:blipFill>
        <p:spPr bwMode="auto">
          <a:xfrm>
            <a:off x="0" y="-28222"/>
            <a:ext cx="12192000" cy="66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600200" y="4545790"/>
            <a:ext cx="9144000" cy="2312210"/>
          </a:xfrm>
          <a:prstGeom prst="rect">
            <a:avLst/>
          </a:prstGeom>
          <a:solidFill>
            <a:srgbClr val="003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/>
          <a:p>
            <a:endParaRPr lang="de-DE" sz="2800" b="1" dirty="0">
              <a:solidFill>
                <a:prstClr val="white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08" r="-1"/>
          <a:stretch/>
        </p:blipFill>
        <p:spPr>
          <a:xfrm>
            <a:off x="1591733" y="4527660"/>
            <a:ext cx="1827910" cy="620516"/>
          </a:xfrm>
          <a:prstGeom prst="rect">
            <a:avLst/>
          </a:prstGeom>
        </p:spPr>
      </p:pic>
      <p:sp>
        <p:nvSpPr>
          <p:cNvPr id="11" name="Titelplatzhalter 1"/>
          <p:cNvSpPr txBox="1">
            <a:spLocks/>
          </p:cNvSpPr>
          <p:nvPr/>
        </p:nvSpPr>
        <p:spPr>
          <a:xfrm>
            <a:off x="3795638" y="4711721"/>
            <a:ext cx="666514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3600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b="1" dirty="0">
                <a:solidFill>
                  <a:srgbClr val="002060"/>
                </a:solidFill>
                <a:latin typeface="HamburgSans" panose="020B0503040000020003" pitchFamily="34" charset="0"/>
                <a:cs typeface="Arial" panose="020B0604020202020204" pitchFamily="34" charset="0"/>
              </a:rPr>
              <a:t>Erasmus+</a:t>
            </a:r>
            <a:r>
              <a:rPr lang="de-DE" sz="26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2600" b="1" dirty="0">
                <a:solidFill>
                  <a:srgbClr val="002060"/>
                </a:solidFill>
                <a:latin typeface="HamburgSans" panose="020B0503040000020003" pitchFamily="34" charset="0"/>
                <a:cs typeface="Arial" panose="020B0604020202020204" pitchFamily="34" charset="0"/>
              </a:rPr>
              <a:t>Mobilitätsvorhaben an der BS11</a:t>
            </a:r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1695522" y="5701895"/>
            <a:ext cx="3600378" cy="101038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B9B808-15AD-48A0-B2E5-5EDF89C88378}"/>
              </a:ext>
            </a:extLst>
          </p:cNvPr>
          <p:cNvSpPr txBox="1"/>
          <p:nvPr/>
        </p:nvSpPr>
        <p:spPr>
          <a:xfrm>
            <a:off x="381000" y="533400"/>
            <a:ext cx="45358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00" b="1" dirty="0">
                <a:solidFill>
                  <a:prstClr val="white"/>
                </a:solidFill>
              </a:rPr>
              <a:t>Herzlich willkommen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F9AB32-8A9A-5B1C-63C9-08BFC90DF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16" y="5555960"/>
            <a:ext cx="2981041" cy="92464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AC6B4C-1F96-67AA-AE2F-FFBEB0C1D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85" r="21984" b="14877"/>
          <a:stretch/>
        </p:blipFill>
        <p:spPr>
          <a:xfrm>
            <a:off x="8310376" y="5466427"/>
            <a:ext cx="2160295" cy="12410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9D224-9CB2-641B-2144-F47B557A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85" y="5525850"/>
            <a:ext cx="982041" cy="9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0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B76B3AE-DE38-2A4B-B4C0-730C5A024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85" r="21984" b="14877"/>
          <a:stretch/>
        </p:blipFill>
        <p:spPr>
          <a:xfrm>
            <a:off x="9788418" y="173234"/>
            <a:ext cx="2160295" cy="124102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A4755D-F69C-45E5-AEAC-CCBAF8A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BCDA-5CF7-4C87-BD43-1802ADF3660C}" type="slidenum">
              <a:rPr lang="de-DE" smtClean="0"/>
              <a:t>2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445AA0-8762-4729-8BB6-164C80CB459E}"/>
              </a:ext>
            </a:extLst>
          </p:cNvPr>
          <p:cNvSpPr txBox="1"/>
          <p:nvPr/>
        </p:nvSpPr>
        <p:spPr>
          <a:xfrm>
            <a:off x="685800" y="6506072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Infoveranstaltung Erasmus+		                                         02.10.2024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C1CF7C5-8330-4F2D-8E35-C470ECF53790}"/>
              </a:ext>
            </a:extLst>
          </p:cNvPr>
          <p:cNvSpPr txBox="1">
            <a:spLocks/>
          </p:cNvSpPr>
          <p:nvPr/>
        </p:nvSpPr>
        <p:spPr>
          <a:xfrm>
            <a:off x="533400" y="381000"/>
            <a:ext cx="8686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1" indent="0">
              <a:buNone/>
            </a:pPr>
            <a:endParaRPr lang="de-DE" sz="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  <a:p>
            <a:pPr marL="1588" indent="0">
              <a:buNone/>
            </a:pPr>
            <a:r>
              <a:rPr lang="de-DE" sz="20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Für einzelne Schülerinnen und Schüler</a:t>
            </a:r>
          </a:p>
          <a:p>
            <a:pPr marL="1588" indent="0">
              <a:buNone/>
            </a:pPr>
            <a:endParaRPr lang="de-DE" sz="2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Welche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 sind angesprochen?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Alle Berufs-</a:t>
            </a:r>
            <a:r>
              <a:rPr lang="de-DE" sz="1500" dirty="0" err="1">
                <a:solidFill>
                  <a:srgbClr val="002060"/>
                </a:solidFill>
                <a:latin typeface="Helvetica Neue" charset="0"/>
              </a:rPr>
              <a:t>SuS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der BS11, die einen deutschen Pass haben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Alle anderen </a:t>
            </a:r>
            <a:r>
              <a:rPr lang="de-DE" sz="1500" dirty="0" err="1">
                <a:solidFill>
                  <a:srgbClr val="002060"/>
                </a:solidFill>
                <a:latin typeface="Helvetica Neue" charset="0"/>
              </a:rPr>
              <a:t>SuS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als Gruppe über den Klassenlehrer/die Klassenlehrerin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Was können die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machen?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Ein berufsbildendes Betriebspraktikum im europäischen Ausland</a:t>
            </a:r>
          </a:p>
          <a:p>
            <a:pPr marL="458788" indent="-457200">
              <a:buBlip>
                <a:blip r:embed="rId4"/>
              </a:buBlip>
            </a:pPr>
            <a:endParaRPr lang="de-DE" sz="19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Was müssen die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dafür tun?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b="1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So schnell, wie es möglich ist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, folgende Unterlagen </a:t>
            </a:r>
            <a:r>
              <a:rPr lang="de-DE" sz="1600" b="1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vollständig </a:t>
            </a:r>
            <a:r>
              <a:rPr lang="de-DE" sz="1500" b="1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in einer E-Mail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einreichen an </a:t>
            </a:r>
            <a:r>
              <a:rPr lang="de-DE" sz="20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auslandspraktikum@bs11.eu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:</a:t>
            </a:r>
          </a:p>
          <a:p>
            <a:pPr marL="401638" lvl="1" indent="0">
              <a:buNone/>
            </a:pPr>
            <a:endParaRPr lang="de-DE" sz="15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Motivationsschreiben, inkl. Benennung des Zeitraums für das Praktikum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Lebenslauf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Nachweis der Versicherungen (Auslands-Krankenversicherung, wahlweise Reiserücktrittversicherung, Haftpflichtversicherung evtl. über Eltern)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Kopie vom Personalausweis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schriftliche Freistellung vom Betrieb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(Möglichst) schriftliche Zusage inkl. Daten vom ausländischen Betrieb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Anmeldung zum 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5"/>
              </a:rPr>
              <a:t>Europass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(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5"/>
              </a:rPr>
              <a:t>https://europass.europa.eu/de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) Nummer dringend melden mit Unterlagen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Einverständniserklärung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für Fotos und Berichte 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Ausgefülltes 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Notfallblatt</a:t>
            </a:r>
            <a:endParaRPr lang="de-DE" sz="1500" dirty="0">
              <a:solidFill>
                <a:srgbClr val="002060"/>
              </a:solidFill>
              <a:latin typeface="Helvetica Neue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3630B0-ADAF-48E6-A57A-364A8B17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234"/>
            <a:ext cx="982041" cy="9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262101-A8D9-43CE-AB13-3D9188B7A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09" y="171613"/>
            <a:ext cx="2981041" cy="92464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7AA75C6-9147-4AD4-A25D-C1AB1748428F}"/>
              </a:ext>
            </a:extLst>
          </p:cNvPr>
          <p:cNvSpPr/>
          <p:nvPr/>
        </p:nvSpPr>
        <p:spPr>
          <a:xfrm>
            <a:off x="9314558" y="1762358"/>
            <a:ext cx="2514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rgbClr val="17375E"/>
                </a:solidFill>
              </a:rPr>
              <a:t>QR-Code zum </a:t>
            </a:r>
          </a:p>
          <a:p>
            <a:r>
              <a:rPr lang="de-DE" dirty="0">
                <a:solidFill>
                  <a:srgbClr val="17375E"/>
                </a:solidFill>
              </a:rPr>
              <a:t>Europass: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ACB89F2-5728-4EF0-BA04-088F33BA83C8}"/>
              </a:ext>
            </a:extLst>
          </p:cNvPr>
          <p:cNvSpPr/>
          <p:nvPr/>
        </p:nvSpPr>
        <p:spPr>
          <a:xfrm>
            <a:off x="9319989" y="3331975"/>
            <a:ext cx="2562752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rgbClr val="17375E"/>
                </a:solidFill>
              </a:rPr>
              <a:t>QR-Code zur Foto-Einverständniserklärung: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4CA6F9-D6D2-464B-BFF5-1654AE68FB82}"/>
              </a:ext>
            </a:extLst>
          </p:cNvPr>
          <p:cNvSpPr/>
          <p:nvPr/>
        </p:nvSpPr>
        <p:spPr>
          <a:xfrm>
            <a:off x="9319989" y="4805383"/>
            <a:ext cx="2562752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rgbClr val="17375E"/>
                </a:solidFill>
              </a:rPr>
              <a:t>QR-Code zum Notfallblatt:</a:t>
            </a:r>
          </a:p>
        </p:txBody>
      </p:sp>
      <p:pic>
        <p:nvPicPr>
          <p:cNvPr id="14" name="Grafik 13">
            <a:hlinkClick r:id="rId5"/>
            <a:extLst>
              <a:ext uri="{FF2B5EF4-FFF2-40B4-BE49-F238E27FC236}">
                <a16:creationId xmlns:a16="http://schemas.microsoft.com/office/drawing/2014/main" id="{B560FB87-8FD1-49D6-BE72-7D6938B1D3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30" y="2106207"/>
            <a:ext cx="833272" cy="833272"/>
          </a:xfrm>
          <a:prstGeom prst="rect">
            <a:avLst/>
          </a:prstGeom>
        </p:spPr>
      </p:pic>
      <p:pic>
        <p:nvPicPr>
          <p:cNvPr id="5" name="Grafik 4">
            <a:hlinkClick r:id="rId6"/>
            <a:extLst>
              <a:ext uri="{FF2B5EF4-FFF2-40B4-BE49-F238E27FC236}">
                <a16:creationId xmlns:a16="http://schemas.microsoft.com/office/drawing/2014/main" id="{B1A854B2-A227-4944-ABED-E4F9AA8ABF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52" y="3926330"/>
            <a:ext cx="742950" cy="742950"/>
          </a:xfrm>
          <a:prstGeom prst="rect">
            <a:avLst/>
          </a:prstGeom>
        </p:spPr>
      </p:pic>
      <p:pic>
        <p:nvPicPr>
          <p:cNvPr id="12" name="Grafik 11">
            <a:hlinkClick r:id="rId7"/>
            <a:extLst>
              <a:ext uri="{FF2B5EF4-FFF2-40B4-BE49-F238E27FC236}">
                <a16:creationId xmlns:a16="http://schemas.microsoft.com/office/drawing/2014/main" id="{59A0F5CC-4F9B-43AB-A46B-1C78BF770B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017" y="5113594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1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B76B3AE-DE38-2A4B-B4C0-730C5A024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85" r="21984" b="14877"/>
          <a:stretch/>
        </p:blipFill>
        <p:spPr>
          <a:xfrm>
            <a:off x="9788418" y="173234"/>
            <a:ext cx="2160295" cy="124102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A4755D-F69C-45E5-AEAC-CCBAF8A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BCDA-5CF7-4C87-BD43-1802ADF3660C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445AA0-8762-4729-8BB6-164C80CB459E}"/>
              </a:ext>
            </a:extLst>
          </p:cNvPr>
          <p:cNvSpPr txBox="1"/>
          <p:nvPr/>
        </p:nvSpPr>
        <p:spPr>
          <a:xfrm>
            <a:off x="685800" y="6506072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Infoveranstaltung Erasmus+		                                         02.10.2024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C1CF7C5-8330-4F2D-8E35-C470ECF53790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7162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1" indent="0">
              <a:buNone/>
            </a:pPr>
            <a:endParaRPr lang="de-DE" sz="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  <a:p>
            <a:pPr marL="1588" indent="0">
              <a:buNone/>
            </a:pPr>
            <a:r>
              <a:rPr lang="de-DE" sz="20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Für einzelne Schülerinnen und Schüler</a:t>
            </a:r>
          </a:p>
          <a:p>
            <a:pPr marL="1588" indent="0">
              <a:buNone/>
            </a:pPr>
            <a:endParaRPr lang="de-DE" sz="2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Was passiert dann?</a:t>
            </a:r>
          </a:p>
          <a:p>
            <a:pPr marL="1588" indent="0">
              <a:buNone/>
            </a:pPr>
            <a:endParaRPr lang="de-DE" sz="1000" dirty="0">
              <a:solidFill>
                <a:srgbClr val="002060"/>
              </a:solidFill>
              <a:latin typeface="Helvetica Neue" charset="0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Unterlagen werden gesichtet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Informationen über den Bewerber eingeholt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Europass geprüft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Auswahlgespräch zur Bewerberauswahl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	         Entscheidung wird mitgeteilt</a:t>
            </a:r>
            <a:endParaRPr lang="de-DE" sz="1100" dirty="0">
              <a:solidFill>
                <a:srgbClr val="002060"/>
              </a:solidFill>
              <a:latin typeface="Helvetica Neue" charset="0"/>
            </a:endParaRP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Was ausgewählte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dann tun müssen?</a:t>
            </a:r>
          </a:p>
          <a:p>
            <a:pPr marL="1588" indent="0">
              <a:buNone/>
            </a:pPr>
            <a:endParaRPr lang="de-DE" sz="1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Bankdaten mitteilen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Flug in Vorleistung buchen 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Unterkunft suchen und in Vorleistung buchen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         Termin für Einzelgespräch zur Unterschrift der Verträge wird mitgeteilt</a:t>
            </a:r>
          </a:p>
          <a:p>
            <a:pPr marL="1588" indent="0">
              <a:buNone/>
            </a:pPr>
            <a:endParaRPr lang="de-DE" sz="1600" dirty="0"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3630B0-ADAF-48E6-A57A-364A8B17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021"/>
            <a:ext cx="982041" cy="9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262101-A8D9-43CE-AB13-3D9188B7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21" y="115010"/>
            <a:ext cx="2824997" cy="876240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5BE766BC-67AE-4AC5-A6D3-7F987E5F9EC5}"/>
              </a:ext>
            </a:extLst>
          </p:cNvPr>
          <p:cNvSpPr/>
          <p:nvPr/>
        </p:nvSpPr>
        <p:spPr>
          <a:xfrm>
            <a:off x="1695855" y="3200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16B8D774-56D2-4BE5-8DB5-ABAA24FF5726}"/>
              </a:ext>
            </a:extLst>
          </p:cNvPr>
          <p:cNvSpPr/>
          <p:nvPr/>
        </p:nvSpPr>
        <p:spPr>
          <a:xfrm>
            <a:off x="1695855" y="5105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B76B3AE-DE38-2A4B-B4C0-730C5A024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85" r="21984" b="14877"/>
          <a:stretch/>
        </p:blipFill>
        <p:spPr>
          <a:xfrm>
            <a:off x="9788418" y="173234"/>
            <a:ext cx="2160295" cy="124102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A4755D-F69C-45E5-AEAC-CCBAF8A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BCDA-5CF7-4C87-BD43-1802ADF3660C}" type="slidenum">
              <a:rPr lang="de-DE" smtClean="0"/>
              <a:t>4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445AA0-8762-4729-8BB6-164C80CB459E}"/>
              </a:ext>
            </a:extLst>
          </p:cNvPr>
          <p:cNvSpPr txBox="1"/>
          <p:nvPr/>
        </p:nvSpPr>
        <p:spPr>
          <a:xfrm>
            <a:off x="685800" y="6506072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Infoveranstaltung Erasmus+		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C1CF7C5-8330-4F2D-8E35-C470ECF53790}"/>
              </a:ext>
            </a:extLst>
          </p:cNvPr>
          <p:cNvSpPr txBox="1">
            <a:spLocks/>
          </p:cNvSpPr>
          <p:nvPr/>
        </p:nvSpPr>
        <p:spPr>
          <a:xfrm>
            <a:off x="685800" y="943472"/>
            <a:ext cx="7924800" cy="461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1" indent="0">
              <a:buNone/>
            </a:pPr>
            <a:endParaRPr lang="de-DE" sz="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  <a:p>
            <a:pPr marL="1588" indent="0">
              <a:buNone/>
            </a:pPr>
            <a:r>
              <a:rPr lang="de-DE" sz="20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Für einzelne Schülerinnen und Schüler</a:t>
            </a:r>
          </a:p>
          <a:p>
            <a:pPr marL="1588" indent="0">
              <a:buNone/>
            </a:pPr>
            <a:endParaRPr lang="de-DE" sz="2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Was passiert danach?</a:t>
            </a:r>
          </a:p>
          <a:p>
            <a:pPr marL="1588" indent="0">
              <a:buNone/>
            </a:pPr>
            <a:endParaRPr lang="de-DE" sz="1000" dirty="0">
              <a:solidFill>
                <a:srgbClr val="002060"/>
              </a:solidFill>
              <a:latin typeface="Helvetica Neue" charset="0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Vertragsunterlagen innerhalb von 2 Wochen nach Rückkehr einreichen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Bericht und Fotos für Homepage und Instagram vorlegen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Teilnehmendenbericht der NABIBB schreiben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Evaluation der NABIBB über den zu erhaltenden Link ausfüllen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Bei Zertifikatserhalte -&gt; Abgabe einer Kopie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	         Auszahlung der einbehaltenen 200,-€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Evtl. Bericht in Klassen vorstellen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1588" indent="0">
              <a:buNone/>
            </a:pPr>
            <a:r>
              <a:rPr lang="de-DE" sz="1600" dirty="0">
                <a:latin typeface="Helvetica Neue" charset="0"/>
                <a:ea typeface="Helvetica Neue" charset="0"/>
                <a:cs typeface="Helvetica Neue" charset="0"/>
                <a:sym typeface="Wingdings" panose="05000000000000000000" pitchFamily="2" charset="2"/>
              </a:rPr>
              <a:t>				</a:t>
            </a:r>
          </a:p>
          <a:p>
            <a:pPr marL="1588" indent="0">
              <a:buNone/>
            </a:pPr>
            <a:r>
              <a:rPr lang="de-DE" sz="16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				</a:t>
            </a:r>
            <a:endParaRPr lang="de-DE" sz="1700" b="1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3630B0-ADAF-48E6-A57A-364A8B17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021"/>
            <a:ext cx="982041" cy="9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262101-A8D9-43CE-AB13-3D9188B7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21" y="115010"/>
            <a:ext cx="2824997" cy="876240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5BE766BC-67AE-4AC5-A6D3-7F987E5F9EC5}"/>
              </a:ext>
            </a:extLst>
          </p:cNvPr>
          <p:cNvSpPr/>
          <p:nvPr/>
        </p:nvSpPr>
        <p:spPr>
          <a:xfrm>
            <a:off x="1600200" y="3807763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69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Office PowerPoint</Application>
  <PresentationFormat>Breitbild</PresentationFormat>
  <Paragraphs>73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Helvetica Neue</vt:lpstr>
      <vt:lpstr>Arial</vt:lpstr>
      <vt:lpstr>Calibri</vt:lpstr>
      <vt:lpstr>HamburgSans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Überarbeitung Bildungspläne_BG_HI15</dc:title>
  <dc:creator>Lass, Keven</dc:creator>
  <cp:lastModifiedBy>Petersen, Swantje</cp:lastModifiedBy>
  <cp:revision>548</cp:revision>
  <cp:lastPrinted>2022-10-28T14:56:03Z</cp:lastPrinted>
  <dcterms:created xsi:type="dcterms:W3CDTF">2021-04-09T06:47:20Z</dcterms:created>
  <dcterms:modified xsi:type="dcterms:W3CDTF">2025-06-05T07:14:08Z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2021-04-09T00:00:00Z</vt:filetime>
  </property>
</Properties>
</file>